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90"/>
  </p:notesMasterIdLst>
  <p:handoutMasterIdLst>
    <p:handoutMasterId r:id="rId91"/>
  </p:handoutMasterIdLst>
  <p:sldIdLst>
    <p:sldId id="789" r:id="rId70"/>
    <p:sldId id="793" r:id="rId71"/>
    <p:sldId id="796" r:id="rId72"/>
    <p:sldId id="795" r:id="rId73"/>
    <p:sldId id="799" r:id="rId74"/>
    <p:sldId id="797" r:id="rId75"/>
    <p:sldId id="804" r:id="rId76"/>
    <p:sldId id="801" r:id="rId77"/>
    <p:sldId id="800" r:id="rId78"/>
    <p:sldId id="806" r:id="rId79"/>
    <p:sldId id="808" r:id="rId80"/>
    <p:sldId id="809" r:id="rId81"/>
    <p:sldId id="810" r:id="rId82"/>
    <p:sldId id="701" r:id="rId83"/>
    <p:sldId id="813" r:id="rId84"/>
    <p:sldId id="815" r:id="rId85"/>
    <p:sldId id="816" r:id="rId86"/>
    <p:sldId id="805" r:id="rId87"/>
    <p:sldId id="739" r:id="rId88"/>
    <p:sldId id="728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ATATION" id="{88A75BE7-9891-0649-8603-A4248CBF5D51}">
          <p14:sldIdLst>
            <p14:sldId id="789"/>
            <p14:sldId id="793"/>
            <p14:sldId id="796"/>
            <p14:sldId id="795"/>
            <p14:sldId id="799"/>
            <p14:sldId id="797"/>
            <p14:sldId id="804"/>
            <p14:sldId id="801"/>
            <p14:sldId id="800"/>
            <p14:sldId id="806"/>
            <p14:sldId id="808"/>
            <p14:sldId id="809"/>
            <p14:sldId id="810"/>
            <p14:sldId id="701"/>
            <p14:sldId id="813"/>
            <p14:sldId id="815"/>
            <p14:sldId id="816"/>
            <p14:sldId id="805"/>
            <p14:sldId id="739"/>
            <p14:sldId id="7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3F7"/>
    <a:srgbClr val="00EC86"/>
    <a:srgbClr val="01114F"/>
    <a:srgbClr val="027ECF"/>
    <a:srgbClr val="C9F2FF"/>
    <a:srgbClr val="FFFFFF"/>
    <a:srgbClr val="828218"/>
    <a:srgbClr val="828219"/>
    <a:srgbClr val="C830A0"/>
    <a:srgbClr val="E24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BB0DD-ACAC-4740-B6BB-853BC05E25E8}" v="6" dt="2022-03-08T17:31:16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87"/>
  </p:normalViewPr>
  <p:slideViewPr>
    <p:cSldViewPr snapToGrid="0">
      <p:cViewPr varScale="1">
        <p:scale>
          <a:sx n="86" d="100"/>
          <a:sy n="86" d="100"/>
        </p:scale>
        <p:origin x="485" y="5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handoutMaster" Target="handoutMasters/handoutMaster1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06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79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60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96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88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66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22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78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68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24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12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15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1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3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6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52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65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4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3/8/2022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3/8/2022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3/8/2022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3/8/2022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3/8/2022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hyperlink" Target="https://developers.arcgis.com/javascript/latest/sample-code/sketch-viewmodel-styler/liv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hyperlink" Target="https://jsbin.com/rihotowura/1/edit?html,outpu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hyperlink" Target="https://codepen.io/banuelosj/pen/OJOqqKb?editors=110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rest/services-reference/enterprise/feature-service.ht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arcgis.com/rest/services-reference/enterprise/apply-edits-feature-service-layer-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s.arcgis.com/javascript/latest/api-reference/esri-layers-FeatureLayer.html#applyEdi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845"/>
            <a:stretch/>
          </p:blipFill>
          <p:spPr>
            <a:xfrm>
              <a:off x="4614040" y="0"/>
              <a:ext cx="757795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543606"/>
            <a:ext cx="5486400" cy="839551"/>
          </a:xfrm>
        </p:spPr>
        <p:txBody>
          <a:bodyPr/>
          <a:lstStyle/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Jose Banuelos	</a:t>
            </a: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</a:rPr>
              <a:t>Heather Gonzago	</a:t>
            </a:r>
          </a:p>
          <a:p>
            <a:pPr marR="0" lvl="0" algn="l" fontAlgn="auto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endParaRPr lang="en-US" sz="1800" dirty="0">
              <a:solidFill>
                <a:srgbClr val="00EC86"/>
              </a:solidFill>
              <a:latin typeface="Arial"/>
              <a:ea typeface="ＭＳ Ｐゴシック"/>
            </a:endParaRP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328057"/>
            <a:ext cx="7126264" cy="1326850"/>
          </a:xfrm>
        </p:spPr>
        <p:txBody>
          <a:bodyPr/>
          <a:lstStyle/>
          <a:p>
            <a:pPr algn="l"/>
            <a:r>
              <a:rPr lang="en-US" sz="3800" b="1" dirty="0"/>
              <a:t>ArcGIS API for JavaScript: Web Editing in 2D</a:t>
            </a: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758953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4154750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Self snapping (geometry guides)</a:t>
            </a:r>
            <a:endParaRPr lang="en-US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(self and feature)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CCAE10F1-FDA2-4483-A425-E5CE824E4DDE}"/>
              </a:ext>
            </a:extLst>
          </p:cNvPr>
          <p:cNvSpPr txBox="1">
            <a:spLocks/>
          </p:cNvSpPr>
          <p:nvPr/>
        </p:nvSpPr>
        <p:spPr>
          <a:xfrm>
            <a:off x="5983550" y="2031555"/>
            <a:ext cx="4154750" cy="31263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00EC86"/>
              </a:buClr>
            </a:pPr>
            <a:r>
              <a:rPr lang="en-US" dirty="0"/>
              <a:t>Feature snapping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DEBEF-9A21-4E36-AA68-1E351A248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462" y="2685051"/>
            <a:ext cx="2484335" cy="2911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9B667-DF06-4602-B443-B26153703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724" y="2685052"/>
            <a:ext cx="3341226" cy="29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3924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FeatureSnappingLayerSource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dirty="0"/>
              <a:t>The layers we want to snap to with feature snapping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Layer type support</a:t>
            </a:r>
          </a:p>
          <a:p>
            <a:pPr lvl="2">
              <a:buClr>
                <a:srgbClr val="00EC86"/>
              </a:buClr>
            </a:pPr>
            <a:r>
              <a:rPr lang="en-US" dirty="0" err="1"/>
              <a:t>FeatureLayer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GraphicsLayer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CSVLayer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GeoJSONLayer</a:t>
            </a:r>
            <a:endParaRPr lang="en-US" dirty="0"/>
          </a:p>
          <a:p>
            <a:pPr lvl="2">
              <a:buClr>
                <a:srgbClr val="00EC86"/>
              </a:buClr>
            </a:pPr>
            <a:r>
              <a:rPr lang="en-US" dirty="0" err="1"/>
              <a:t>WFSLayer</a:t>
            </a:r>
            <a:endParaRPr lang="en-US" dirty="0"/>
          </a:p>
          <a:p>
            <a:pPr lvl="1">
              <a:buClr>
                <a:srgbClr val="00EC86"/>
              </a:buClr>
            </a:pPr>
            <a:endParaRPr lang="en-US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(continued…)</a:t>
            </a:r>
          </a:p>
        </p:txBody>
      </p:sp>
    </p:spTree>
    <p:extLst>
      <p:ext uri="{BB962C8B-B14F-4D97-AF65-F5344CB8AC3E}">
        <p14:creationId xmlns:p14="http://schemas.microsoft.com/office/powerpoint/2010/main" val="195645537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8877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SnappingOptions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dirty="0"/>
              <a:t>Class used to configure snapping for editing and drawing workflows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Editor, Sketch, </a:t>
            </a:r>
            <a:r>
              <a:rPr lang="en-US" dirty="0" err="1"/>
              <a:t>SketchViewModel</a:t>
            </a:r>
            <a:r>
              <a:rPr lang="en-US" dirty="0"/>
              <a:t>, </a:t>
            </a:r>
            <a:r>
              <a:rPr lang="en-US" dirty="0" err="1"/>
              <a:t>SnappingControls</a:t>
            </a: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 err="1"/>
              <a:t>SnappingControls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Widget created to handle </a:t>
            </a:r>
            <a:r>
              <a:rPr lang="en-US" dirty="0" err="1"/>
              <a:t>SnappingOptions</a:t>
            </a:r>
            <a:r>
              <a:rPr lang="en-US" dirty="0"/>
              <a:t> props via a user interface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Embedded in Editor and Sketch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(continued…)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2DF29-E6C2-4764-AF14-CFC447B72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89" y="1816933"/>
            <a:ext cx="3055885" cy="33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4874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8877" y="-8879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SnappingOptions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dirty="0"/>
              <a:t>enabled</a:t>
            </a:r>
          </a:p>
          <a:p>
            <a:pPr lvl="1">
              <a:buClr>
                <a:srgbClr val="00EC86"/>
              </a:buClr>
            </a:pPr>
            <a:r>
              <a:rPr lang="en-US" dirty="0" err="1"/>
              <a:t>selfEnabled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 err="1"/>
              <a:t>featureEnabled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 err="1"/>
              <a:t>featureSources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 dirty="0">
                <a:solidFill>
                  <a:srgbClr val="00EC86"/>
                </a:solidFill>
              </a:rPr>
              <a:t>Subhead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Snapping (Let us show some code)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0355C-D0D7-4928-8825-8DF2ACB16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90" y="2031554"/>
            <a:ext cx="5601185" cy="2758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84697-B0BF-42F9-9D56-4216E902F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256" y="1698998"/>
            <a:ext cx="2674852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70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4259242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hlinkClick r:id="rId4"/>
              </a:rPr>
              <a:t>Live Demo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1855668"/>
            <a:ext cx="4527741" cy="1661993"/>
          </a:xfrm>
        </p:spPr>
        <p:txBody>
          <a:bodyPr/>
          <a:lstStyle/>
          <a:p>
            <a:r>
              <a:rPr lang="en-US" sz="3600" dirty="0"/>
              <a:t>Snapping with </a:t>
            </a:r>
            <a:r>
              <a:rPr lang="en-US" sz="3600" dirty="0" err="1"/>
              <a:t>SketchViewModel</a:t>
            </a:r>
            <a:r>
              <a:rPr lang="en-US" sz="3600" dirty="0"/>
              <a:t> and </a:t>
            </a:r>
            <a:r>
              <a:rPr lang="en-US" sz="3600" dirty="0" err="1"/>
              <a:t>SnappingControls</a:t>
            </a:r>
            <a:endParaRPr lang="en-US" sz="3600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4CEB904-F5BC-4356-9444-6EF71E2272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9505" b="9505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4259242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hlinkClick r:id="rId4"/>
              </a:rPr>
              <a:t>Live Demo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Custom Sketch tools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4CEB904-F5BC-4356-9444-6EF71E2272D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tretch>
            <a:fillRect/>
          </a:stretch>
        </p:blipFill>
        <p:spPr>
          <a:xfrm>
            <a:off x="1184599" y="1757363"/>
            <a:ext cx="4942828" cy="3343275"/>
          </a:xfrm>
        </p:spPr>
      </p:pic>
    </p:spTree>
    <p:extLst>
      <p:ext uri="{BB962C8B-B14F-4D97-AF65-F5344CB8AC3E}">
        <p14:creationId xmlns:p14="http://schemas.microsoft.com/office/powerpoint/2010/main" val="272678121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8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31555"/>
            <a:ext cx="6391922" cy="312637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 err="1"/>
              <a:t>HitTest</a:t>
            </a:r>
            <a:r>
              <a:rPr lang="en-US" b="0" dirty="0"/>
              <a:t> improvements in the API led to an improved </a:t>
            </a:r>
            <a:r>
              <a:rPr lang="en-US" b="0" dirty="0" err="1"/>
              <a:t>hitTest</a:t>
            </a:r>
            <a:r>
              <a:rPr lang="en-US" b="0" dirty="0"/>
              <a:t> for </a:t>
            </a:r>
            <a:r>
              <a:rPr lang="en-US" b="0" dirty="0" err="1"/>
              <a:t>SketchViewModel</a:t>
            </a:r>
            <a:endParaRPr lang="en-US" b="0" dirty="0"/>
          </a:p>
          <a:p>
            <a:pPr lvl="1">
              <a:buClr>
                <a:srgbClr val="00EC86"/>
              </a:buClr>
            </a:pPr>
            <a:r>
              <a:rPr lang="en-US" b="0" dirty="0" err="1"/>
              <a:t>CIMSymbol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b="0" dirty="0" err="1"/>
              <a:t>PictureMarkerS</a:t>
            </a:r>
            <a:r>
              <a:rPr lang="en-US" dirty="0" err="1"/>
              <a:t>ymbol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 err="1"/>
              <a:t>TextSymbol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Improved highlight around these symbols</a:t>
            </a:r>
          </a:p>
          <a:p>
            <a:pPr>
              <a:buClr>
                <a:srgbClr val="00EC86"/>
              </a:buClr>
            </a:pPr>
            <a:r>
              <a:rPr lang="en-US" dirty="0"/>
              <a:t>Control highlight with </a:t>
            </a:r>
            <a:r>
              <a:rPr lang="en-US" dirty="0" err="1"/>
              <a:t>MapView.highlightOptions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Affects Sketch &amp; Editor</a:t>
            </a:r>
          </a:p>
          <a:p>
            <a:pPr marL="0" indent="0">
              <a:buClr>
                <a:srgbClr val="00EC86"/>
              </a:buClr>
              <a:buNone/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Sketch &amp; Editor: Improvements to selection and highlight</a:t>
            </a:r>
            <a:endParaRPr 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9FC25-1A04-4343-960E-84F238AFB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24" r="892"/>
          <a:stretch/>
        </p:blipFill>
        <p:spPr>
          <a:xfrm>
            <a:off x="6643010" y="2530136"/>
            <a:ext cx="4924594" cy="37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3870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1" y="4259242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hlinkClick r:id="rId4"/>
              </a:rPr>
              <a:t>Live Demo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Selection &amp; Highlight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C9503B-F0F9-4B1A-8796-0E95BC5D4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18" y="1730416"/>
            <a:ext cx="5201682" cy="35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9802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25" y="5358"/>
              <a:ext cx="12172950" cy="6847284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1057013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61000"/>
            </a:blip>
            <a:srcRect r="47989"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50"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862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1883527"/>
            <a:ext cx="10369296" cy="4090851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sz="2200" dirty="0"/>
              <a:t>Web editing</a:t>
            </a:r>
          </a:p>
          <a:p>
            <a:pPr lvl="1">
              <a:buClr>
                <a:srgbClr val="00EC86"/>
              </a:buClr>
            </a:pPr>
            <a:r>
              <a:rPr lang="en-US" sz="2200" dirty="0"/>
              <a:t>What is it and how does it work?</a:t>
            </a:r>
          </a:p>
          <a:p>
            <a:pPr>
              <a:buClr>
                <a:srgbClr val="00EC86"/>
              </a:buClr>
            </a:pPr>
            <a:r>
              <a:rPr lang="en-US" sz="2200" dirty="0"/>
              <a:t>Editing widgets</a:t>
            </a:r>
          </a:p>
          <a:p>
            <a:pPr lvl="1">
              <a:buClr>
                <a:srgbClr val="00EC86"/>
              </a:buClr>
            </a:pPr>
            <a:r>
              <a:rPr lang="en-US" sz="2200" dirty="0"/>
              <a:t>Editor</a:t>
            </a:r>
          </a:p>
          <a:p>
            <a:pPr lvl="1">
              <a:buClr>
                <a:srgbClr val="00EC86"/>
              </a:buClr>
            </a:pPr>
            <a:r>
              <a:rPr lang="en-US" sz="2200" dirty="0" err="1"/>
              <a:t>FeatureForm</a:t>
            </a:r>
            <a:endParaRPr lang="en-US" sz="2200" dirty="0"/>
          </a:p>
          <a:p>
            <a:pPr lvl="1">
              <a:buClr>
                <a:srgbClr val="00EC86"/>
              </a:buClr>
            </a:pPr>
            <a:r>
              <a:rPr lang="en-US" sz="2200" dirty="0" err="1"/>
              <a:t>FeatureTemplates</a:t>
            </a:r>
            <a:endParaRPr lang="en-US" sz="2200" dirty="0"/>
          </a:p>
          <a:p>
            <a:pPr lvl="1">
              <a:buClr>
                <a:srgbClr val="00EC86"/>
              </a:buClr>
            </a:pPr>
            <a:r>
              <a:rPr lang="en-US" sz="2200" dirty="0"/>
              <a:t>Sketch/</a:t>
            </a:r>
            <a:r>
              <a:rPr lang="en-US" sz="2200" dirty="0" err="1"/>
              <a:t>SketchViewModel</a:t>
            </a:r>
            <a:endParaRPr lang="en-US" sz="2200" dirty="0"/>
          </a:p>
          <a:p>
            <a:pPr lvl="1">
              <a:buClr>
                <a:srgbClr val="00EC86"/>
              </a:buClr>
            </a:pPr>
            <a:r>
              <a:rPr lang="en-US" sz="2200" dirty="0"/>
              <a:t> etc.</a:t>
            </a:r>
          </a:p>
          <a:p>
            <a:pPr>
              <a:buClr>
                <a:srgbClr val="00EC86"/>
              </a:buClr>
            </a:pPr>
            <a:r>
              <a:rPr lang="en-US" sz="2200" dirty="0"/>
              <a:t>Form work</a:t>
            </a:r>
          </a:p>
          <a:p>
            <a:pPr>
              <a:buClr>
                <a:srgbClr val="00EC86"/>
              </a:buClr>
            </a:pPr>
            <a:r>
              <a:rPr lang="en-US" sz="2200" dirty="0"/>
              <a:t>Sketching/editing</a:t>
            </a:r>
          </a:p>
          <a:p>
            <a:pPr marL="0" indent="0">
              <a:buClr>
                <a:srgbClr val="00EC86"/>
              </a:buClr>
              <a:buNone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399032"/>
            <a:ext cx="10369296" cy="307777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2000" dirty="0">
                <a:solidFill>
                  <a:srgbClr val="00EC86"/>
                </a:solidFill>
              </a:rPr>
              <a:t>Topics covered in this presentation</a:t>
            </a:r>
            <a:endParaRPr lang="en-US" sz="20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622"/>
            <a:ext cx="10369296" cy="492443"/>
          </a:xfrm>
        </p:spPr>
        <p:txBody>
          <a:bodyPr/>
          <a:lstStyle/>
          <a:p>
            <a:r>
              <a:rPr lang="en-US" sz="3200" b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0324471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53256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</p:grpSp>
      <p:sp>
        <p:nvSpPr>
          <p:cNvPr id="26" name="Title 15">
            <a:extLst>
              <a:ext uri="{FF2B5EF4-FFF2-40B4-BE49-F238E27FC236}">
                <a16:creationId xmlns:a16="http://schemas.microsoft.com/office/drawing/2014/main" id="{026C2AB7-6550-4646-BB61-DA0BFCC1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622"/>
            <a:ext cx="10369296" cy="492443"/>
          </a:xfrm>
        </p:spPr>
        <p:txBody>
          <a:bodyPr/>
          <a:lstStyle/>
          <a:p>
            <a:r>
              <a:rPr lang="en-US" sz="3200" b="0" dirty="0"/>
              <a:t>Enable editing on a feature service</a:t>
            </a:r>
          </a:p>
        </p:txBody>
      </p:sp>
      <p:sp>
        <p:nvSpPr>
          <p:cNvPr id="27" name="Content Placeholder 17">
            <a:extLst>
              <a:ext uri="{FF2B5EF4-FFF2-40B4-BE49-F238E27FC236}">
                <a16:creationId xmlns:a16="http://schemas.microsoft.com/office/drawing/2014/main" id="{489D4F3A-C4F4-4C41-A6A5-A1A6C0A57DE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r>
              <a:rPr lang="en-US" sz="2400" dirty="0"/>
              <a:t>The </a:t>
            </a:r>
            <a:r>
              <a:rPr lang="en-US" sz="2400" dirty="0">
                <a:hlinkClick r:id="rId3"/>
              </a:rPr>
              <a:t>feature service </a:t>
            </a:r>
            <a:r>
              <a:rPr lang="en-US" sz="2400" dirty="0"/>
              <a:t>must be enabled for editing</a:t>
            </a:r>
          </a:p>
          <a:p>
            <a:pPr>
              <a:buClr>
                <a:srgbClr val="00EC86"/>
              </a:buClr>
            </a:pPr>
            <a:r>
              <a:rPr lang="en-US" sz="2400" dirty="0"/>
              <a:t>Constraints are set at the service level</a:t>
            </a:r>
            <a:endParaRPr lang="en-US" sz="2400" b="0" dirty="0"/>
          </a:p>
          <a:p>
            <a:pPr lvl="1">
              <a:buClr>
                <a:srgbClr val="00EC86"/>
              </a:buClr>
            </a:pPr>
            <a:r>
              <a:rPr lang="en-US" sz="2400" dirty="0"/>
              <a:t>Client apps, i.e. the JavaScript API, cannot override any permissions set on the service</a:t>
            </a:r>
          </a:p>
          <a:p>
            <a:pPr>
              <a:buClr>
                <a:srgbClr val="00EC86"/>
              </a:buClr>
            </a:pPr>
            <a:r>
              <a:rPr lang="en-US" sz="2400" dirty="0"/>
              <a:t>Client API accesses </a:t>
            </a:r>
            <a:r>
              <a:rPr lang="en-US" sz="2400" dirty="0">
                <a:hlinkClick r:id="rId4"/>
              </a:rPr>
              <a:t>REST API calls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21787468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1352" y="2162217"/>
            <a:ext cx="10369296" cy="3662114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sz="2400" dirty="0"/>
              <a:t>Granular API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Using </a:t>
            </a:r>
            <a:r>
              <a:rPr lang="en-US" sz="2400" dirty="0" err="1">
                <a:hlinkClick r:id="rId4"/>
              </a:rPr>
              <a:t>ApplyEdits</a:t>
            </a:r>
            <a:r>
              <a:rPr lang="en-US" sz="2400" dirty="0"/>
              <a:t> directly off the </a:t>
            </a:r>
            <a:r>
              <a:rPr lang="en-US" sz="2400" dirty="0" err="1"/>
              <a:t>FeatureLayer</a:t>
            </a:r>
            <a:endParaRPr lang="en-US" sz="2400" dirty="0"/>
          </a:p>
          <a:p>
            <a:pPr lvl="1">
              <a:buClr>
                <a:srgbClr val="00EC86"/>
              </a:buClr>
            </a:pPr>
            <a:endParaRPr lang="en-US" sz="2400" dirty="0"/>
          </a:p>
          <a:p>
            <a:pPr>
              <a:buClr>
                <a:srgbClr val="00EC86"/>
              </a:buClr>
            </a:pPr>
            <a:r>
              <a:rPr lang="en-US" sz="2400" dirty="0"/>
              <a:t>Configurable widgets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Encapsulates granular functionality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Easy to use as-is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Configurable</a:t>
            </a:r>
          </a:p>
          <a:p>
            <a:pPr lvl="1">
              <a:buClr>
                <a:srgbClr val="00EC86"/>
              </a:buClr>
            </a:pPr>
            <a:r>
              <a:rPr lang="en-US" sz="2400" dirty="0"/>
              <a:t>Two parts, view UI (</a:t>
            </a:r>
            <a:r>
              <a:rPr lang="en-US" sz="2400" dirty="0" err="1"/>
              <a:t>ie</a:t>
            </a:r>
            <a:r>
              <a:rPr lang="en-US" sz="2400" dirty="0"/>
              <a:t>. widget), and its underlying logic (</a:t>
            </a:r>
            <a:r>
              <a:rPr lang="en-US" sz="2400" dirty="0" err="1"/>
              <a:t>ie</a:t>
            </a:r>
            <a:r>
              <a:rPr lang="en-US" sz="2400" dirty="0"/>
              <a:t>. </a:t>
            </a:r>
            <a:r>
              <a:rPr lang="en-US" sz="2400" dirty="0" err="1"/>
              <a:t>viewModel</a:t>
            </a:r>
            <a:r>
              <a:rPr lang="en-US" sz="2400" dirty="0"/>
              <a:t>) </a:t>
            </a:r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3622"/>
            <a:ext cx="10369296" cy="492443"/>
          </a:xfrm>
        </p:spPr>
        <p:txBody>
          <a:bodyPr/>
          <a:lstStyle/>
          <a:p>
            <a:r>
              <a:rPr lang="en-US" sz="3200" dirty="0"/>
              <a:t>JavaScript API editing basics</a:t>
            </a:r>
            <a:endParaRPr lang="en-US" sz="3200" b="0" dirty="0"/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4E199800-E7BC-4338-8AE8-5532FE4ADBFC}"/>
              </a:ext>
            </a:extLst>
          </p:cNvPr>
          <p:cNvSpPr txBox="1">
            <a:spLocks/>
          </p:cNvSpPr>
          <p:nvPr/>
        </p:nvSpPr>
        <p:spPr>
          <a:xfrm>
            <a:off x="911352" y="4241742"/>
            <a:ext cx="10369296" cy="45479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8481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8BB0E8-0D91-BF45-BF75-FC20AA298952}"/>
              </a:ext>
            </a:extLst>
          </p:cNvPr>
          <p:cNvSpPr/>
          <p:nvPr/>
        </p:nvSpPr>
        <p:spPr bwMode="auto">
          <a:xfrm>
            <a:off x="0" y="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1114F"/>
              </a:gs>
              <a:gs pos="41000">
                <a:srgbClr val="01114F"/>
              </a:gs>
              <a:gs pos="81000">
                <a:srgbClr val="080F24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E8C90-50A1-EE49-B6D5-78FC1707501D}"/>
              </a:ext>
            </a:extLst>
          </p:cNvPr>
          <p:cNvSpPr/>
          <p:nvPr/>
        </p:nvSpPr>
        <p:spPr bwMode="auto"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01114F"/>
              </a:gs>
              <a:gs pos="28000">
                <a:srgbClr val="01114F"/>
              </a:gs>
              <a:gs pos="67000">
                <a:srgbClr val="080F24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CE0FC7-E0C6-B34D-8412-C1891367B5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23024" y="1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Configurable widgets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D03911-DE4D-B34D-92A9-28FC6F23F1B1}"/>
              </a:ext>
            </a:extLst>
          </p:cNvPr>
          <p:cNvSpPr/>
          <p:nvPr/>
        </p:nvSpPr>
        <p:spPr bwMode="auto">
          <a:xfrm>
            <a:off x="1067969" y="1788083"/>
            <a:ext cx="9436480" cy="4124739"/>
          </a:xfrm>
          <a:prstGeom prst="rect">
            <a:avLst/>
          </a:prstGeom>
          <a:noFill/>
          <a:ln w="444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D04F588-5A11-5F4E-A1EF-08249A845A89}"/>
              </a:ext>
            </a:extLst>
          </p:cNvPr>
          <p:cNvSpPr/>
          <p:nvPr/>
        </p:nvSpPr>
        <p:spPr bwMode="auto">
          <a:xfrm>
            <a:off x="6035422" y="3985412"/>
            <a:ext cx="3153887" cy="1099752"/>
          </a:xfrm>
          <a:prstGeom prst="roundRect">
            <a:avLst/>
          </a:prstGeom>
          <a:noFill/>
          <a:ln w="41275">
            <a:solidFill>
              <a:srgbClr val="FFFFFF">
                <a:alpha val="39000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7A409C7-FBE3-7646-9D5A-F8F766A51106}"/>
              </a:ext>
            </a:extLst>
          </p:cNvPr>
          <p:cNvSpPr/>
          <p:nvPr/>
        </p:nvSpPr>
        <p:spPr bwMode="auto">
          <a:xfrm>
            <a:off x="1891300" y="3985412"/>
            <a:ext cx="3153888" cy="1099752"/>
          </a:xfrm>
          <a:prstGeom prst="roundRect">
            <a:avLst/>
          </a:prstGeom>
          <a:noFill/>
          <a:ln w="41275">
            <a:solidFill>
              <a:srgbClr val="FFFFFF">
                <a:alpha val="39000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C53C3F-46C4-E940-B433-615FC4594A17}"/>
              </a:ext>
            </a:extLst>
          </p:cNvPr>
          <p:cNvGrpSpPr/>
          <p:nvPr/>
        </p:nvGrpSpPr>
        <p:grpSpPr>
          <a:xfrm>
            <a:off x="1495817" y="2058002"/>
            <a:ext cx="2828981" cy="1099752"/>
            <a:chOff x="1891301" y="2321242"/>
            <a:chExt cx="2828981" cy="109975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E8666C7-D406-EF46-BB57-6F03E4BE2413}"/>
                </a:ext>
              </a:extLst>
            </p:cNvPr>
            <p:cNvSpPr/>
            <p:nvPr/>
          </p:nvSpPr>
          <p:spPr bwMode="auto">
            <a:xfrm>
              <a:off x="1891301" y="2321242"/>
              <a:ext cx="2828981" cy="1099752"/>
            </a:xfrm>
            <a:prstGeom prst="roundRect">
              <a:avLst/>
            </a:prstGeom>
            <a:noFill/>
            <a:ln w="41275">
              <a:solidFill>
                <a:srgbClr val="FFFFFF">
                  <a:alpha val="39000"/>
                </a:srgbClr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874DF8-7D06-174A-93B0-7221A32242F0}"/>
                </a:ext>
              </a:extLst>
            </p:cNvPr>
            <p:cNvSpPr txBox="1"/>
            <p:nvPr/>
          </p:nvSpPr>
          <p:spPr>
            <a:xfrm>
              <a:off x="2236573" y="2570205"/>
              <a:ext cx="2014151" cy="46955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l" eaLnBrk="0" hangingPunct="0"/>
              <a:r>
                <a:rPr lang="en-US" sz="2400" dirty="0" err="1">
                  <a:ea typeface="+mn-ea"/>
                  <a:cs typeface="+mn-cs"/>
                </a:rPr>
                <a:t>FeatureForm</a:t>
              </a:r>
              <a:endParaRPr lang="en-US" sz="2400" dirty="0"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4B9338-3464-CC4F-81F2-487DD99E1757}"/>
              </a:ext>
            </a:extLst>
          </p:cNvPr>
          <p:cNvGrpSpPr/>
          <p:nvPr/>
        </p:nvGrpSpPr>
        <p:grpSpPr>
          <a:xfrm>
            <a:off x="4524685" y="2058002"/>
            <a:ext cx="2828981" cy="1099752"/>
            <a:chOff x="6360327" y="2336872"/>
            <a:chExt cx="2828981" cy="1099752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DF2EAE3-043E-F84B-A10C-C8B358186565}"/>
                </a:ext>
              </a:extLst>
            </p:cNvPr>
            <p:cNvSpPr/>
            <p:nvPr/>
          </p:nvSpPr>
          <p:spPr bwMode="auto">
            <a:xfrm>
              <a:off x="6360327" y="2336872"/>
              <a:ext cx="2828981" cy="1099752"/>
            </a:xfrm>
            <a:prstGeom prst="roundRect">
              <a:avLst/>
            </a:prstGeom>
            <a:noFill/>
            <a:ln w="41275">
              <a:solidFill>
                <a:srgbClr val="FFFFFF">
                  <a:alpha val="39000"/>
                </a:srgbClr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F546CD-ECB6-2A47-8ED2-82252D1AD6F5}"/>
                </a:ext>
              </a:extLst>
            </p:cNvPr>
            <p:cNvSpPr txBox="1"/>
            <p:nvPr/>
          </p:nvSpPr>
          <p:spPr>
            <a:xfrm>
              <a:off x="6677532" y="2636339"/>
              <a:ext cx="2291882" cy="46955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l" eaLnBrk="0" hangingPunct="0"/>
              <a:r>
                <a:rPr lang="en-US" sz="2100" dirty="0" err="1">
                  <a:ea typeface="+mn-ea"/>
                  <a:cs typeface="+mn-cs"/>
                </a:rPr>
                <a:t>FeatureTemplates</a:t>
              </a:r>
              <a:endParaRPr lang="en-US" sz="2100" dirty="0"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980C75-BAEB-8748-B083-D96FE6A8B797}"/>
              </a:ext>
            </a:extLst>
          </p:cNvPr>
          <p:cNvGrpSpPr/>
          <p:nvPr/>
        </p:nvGrpSpPr>
        <p:grpSpPr>
          <a:xfrm>
            <a:off x="7455110" y="2042371"/>
            <a:ext cx="2828981" cy="1099752"/>
            <a:chOff x="6360327" y="2336872"/>
            <a:chExt cx="2828981" cy="1099752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F2E14021-EC5A-104B-9F5F-C0A42A41A372}"/>
                </a:ext>
              </a:extLst>
            </p:cNvPr>
            <p:cNvSpPr/>
            <p:nvPr/>
          </p:nvSpPr>
          <p:spPr bwMode="auto">
            <a:xfrm>
              <a:off x="6360327" y="2336872"/>
              <a:ext cx="2828981" cy="1099752"/>
            </a:xfrm>
            <a:prstGeom prst="roundRect">
              <a:avLst/>
            </a:prstGeom>
            <a:noFill/>
            <a:ln w="41275">
              <a:solidFill>
                <a:srgbClr val="FFFFFF">
                  <a:alpha val="39000"/>
                </a:srgbClr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D40560-3C62-E948-9BB7-13318CC0B45E}"/>
                </a:ext>
              </a:extLst>
            </p:cNvPr>
            <p:cNvSpPr txBox="1"/>
            <p:nvPr/>
          </p:nvSpPr>
          <p:spPr>
            <a:xfrm>
              <a:off x="6677532" y="2636339"/>
              <a:ext cx="2291882" cy="46955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l" eaLnBrk="0" hangingPunct="0"/>
              <a:r>
                <a:rPr lang="en-US" sz="2100" dirty="0" err="1">
                  <a:ea typeface="+mn-ea"/>
                  <a:cs typeface="+mn-cs"/>
                </a:rPr>
                <a:t>SketchViewModel</a:t>
              </a:r>
              <a:endParaRPr lang="en-US" sz="2100" dirty="0">
                <a:ea typeface="+mn-ea"/>
                <a:cs typeface="+mn-cs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02ADBE-C5ED-DB4F-BD8A-B1A99C92C0B1}"/>
              </a:ext>
            </a:extLst>
          </p:cNvPr>
          <p:cNvSpPr txBox="1"/>
          <p:nvPr/>
        </p:nvSpPr>
        <p:spPr>
          <a:xfrm>
            <a:off x="1992443" y="4376967"/>
            <a:ext cx="2834670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400" dirty="0" err="1">
                <a:ea typeface="+mn-ea"/>
                <a:cs typeface="+mn-cs"/>
              </a:rPr>
              <a:t>SnappingControls</a:t>
            </a:r>
            <a:endParaRPr lang="en-US" sz="2400" dirty="0"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B6006E-2C6D-9749-8899-F8DDE9ACCFDC}"/>
              </a:ext>
            </a:extLst>
          </p:cNvPr>
          <p:cNvSpPr txBox="1"/>
          <p:nvPr/>
        </p:nvSpPr>
        <p:spPr>
          <a:xfrm>
            <a:off x="6605289" y="4284878"/>
            <a:ext cx="2014151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400" dirty="0">
                <a:ea typeface="+mn-ea"/>
                <a:cs typeface="+mn-cs"/>
              </a:rPr>
              <a:t>Attachments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607FF0-D1C5-7746-93F8-4995DC2D0F21}"/>
              </a:ext>
            </a:extLst>
          </p:cNvPr>
          <p:cNvSpPr txBox="1"/>
          <p:nvPr/>
        </p:nvSpPr>
        <p:spPr>
          <a:xfrm>
            <a:off x="2050909" y="4021901"/>
            <a:ext cx="2834670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eaLnBrk="0" hangingPunct="0"/>
            <a:r>
              <a:rPr lang="en-US" sz="2400" dirty="0">
                <a:solidFill>
                  <a:srgbClr val="00EC86"/>
                </a:solidFill>
              </a:rPr>
              <a:t>New at 4.23</a:t>
            </a:r>
            <a:endParaRPr lang="en-US" sz="2400" dirty="0"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CE4BEE-B836-8543-B4A4-4D8DD1390B35}"/>
              </a:ext>
            </a:extLst>
          </p:cNvPr>
          <p:cNvSpPr txBox="1"/>
          <p:nvPr/>
        </p:nvSpPr>
        <p:spPr>
          <a:xfrm>
            <a:off x="4524685" y="3356566"/>
            <a:ext cx="2014151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800" b="1" dirty="0">
                <a:ea typeface="+mn-ea"/>
                <a:cs typeface="+mn-cs"/>
              </a:rPr>
              <a:t>Editor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D552AAE-BBAE-AB46-9DDF-F207971703BD}"/>
              </a:ext>
            </a:extLst>
          </p:cNvPr>
          <p:cNvSpPr/>
          <p:nvPr/>
        </p:nvSpPr>
        <p:spPr bwMode="auto">
          <a:xfrm>
            <a:off x="7758949" y="690086"/>
            <a:ext cx="2445758" cy="644093"/>
          </a:xfrm>
          <a:prstGeom prst="roundRect">
            <a:avLst/>
          </a:prstGeom>
          <a:noFill/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E4F6E9-CF75-8740-85F4-DEEB50D502F8}"/>
              </a:ext>
            </a:extLst>
          </p:cNvPr>
          <p:cNvSpPr txBox="1"/>
          <p:nvPr/>
        </p:nvSpPr>
        <p:spPr>
          <a:xfrm>
            <a:off x="7868306" y="765496"/>
            <a:ext cx="2291882" cy="46955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l" eaLnBrk="0" hangingPunct="0"/>
            <a:r>
              <a:rPr lang="en-US" sz="2100" dirty="0" err="1">
                <a:ea typeface="+mn-ea"/>
                <a:cs typeface="+mn-cs"/>
              </a:rPr>
              <a:t>FeatureTable</a:t>
            </a:r>
            <a:endParaRPr lang="en-US" sz="21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096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4.23 Editor had a make over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D58F0127-DDAE-AE40-89D8-7A293E2738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3293" y="1569155"/>
            <a:ext cx="10369296" cy="2786723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Editor refactored at 4.23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One initial panel that consolidates both the create and update workflows.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Continuous (batch) editing for create workflow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Integrated snapping controls UI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r>
              <a:rPr lang="en-US" sz="2000" dirty="0"/>
              <a:t>Additional Editor updates  expected in future releases</a:t>
            </a:r>
          </a:p>
          <a:p>
            <a:pPr marL="0" indent="0">
              <a:buClr>
                <a:srgbClr val="00EC86"/>
              </a:buClr>
              <a:buNone/>
            </a:pPr>
            <a:endParaRPr lang="en-US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18749-2BBE-C545-A4D8-16C941009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30" y="4373179"/>
            <a:ext cx="3489174" cy="21221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F10E41-4E03-9947-8B75-DA31EBD91126}"/>
              </a:ext>
            </a:extLst>
          </p:cNvPr>
          <p:cNvCxnSpPr/>
          <p:nvPr/>
        </p:nvCxnSpPr>
        <p:spPr bwMode="auto">
          <a:xfrm>
            <a:off x="5452946" y="5104279"/>
            <a:ext cx="947853" cy="0"/>
          </a:xfrm>
          <a:prstGeom prst="straightConnector1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blurRad="25400" algn="ctr" rotWithShape="0">
              <a:schemeClr val="accent4">
                <a:lumMod val="20000"/>
                <a:lumOff val="80000"/>
                <a:alpha val="41000"/>
              </a:scheme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E93B772-084C-BB4F-ADC4-DA157CA4D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198" y="2999028"/>
            <a:ext cx="2450016" cy="34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2345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Editor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5D0B6FE-9ED6-44B1-934C-D57F97A81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Widget used </a:t>
            </a: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as-is (</a:t>
            </a:r>
            <a:r>
              <a:rPr lang="en-US" sz="1800" dirty="0" err="1">
                <a:solidFill>
                  <a:srgbClr val="00EC86"/>
                </a:solidFill>
                <a:latin typeface="Arial"/>
                <a:ea typeface="ＭＳ Ｐゴシック"/>
              </a:rPr>
              <a:t>ie</a:t>
            </a: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. no configuration)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480F-4B41-EE46-9D4E-A04641AE6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36" y="1625443"/>
            <a:ext cx="5462981" cy="3847170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860334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Editor 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07700EA-1756-4784-BCBD-36C829A6E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EC8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Configured</a:t>
            </a:r>
          </a:p>
        </p:txBody>
      </p:sp>
    </p:spTree>
    <p:extLst>
      <p:ext uri="{BB962C8B-B14F-4D97-AF65-F5344CB8AC3E}">
        <p14:creationId xmlns:p14="http://schemas.microsoft.com/office/powerpoint/2010/main" val="296582662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F7D17D-4F5F-6248-9201-7838499AB40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63112D-A5F6-2C41-9A2F-C25C7164F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25" y="5358"/>
              <a:ext cx="12172950" cy="6847284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Jose Banuelos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Sketch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2882581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-summit-2022-ppt-template-updated-0122" id="{74E80B15-0ACE-8C4D-A980-C626E2B85541}" vid="{2DB75426-E831-3442-9C76-3AF2809214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BD1F43217C9D45BE1AB58386F10EAF" ma:contentTypeVersion="13" ma:contentTypeDescription="Create a new document." ma:contentTypeScope="" ma:versionID="e3e4b02a69267562f00cd135a9fc542d">
  <xsd:schema xmlns:xsd="http://www.w3.org/2001/XMLSchema" xmlns:xs="http://www.w3.org/2001/XMLSchema" xmlns:p="http://schemas.microsoft.com/office/2006/metadata/properties" xmlns:ns3="80765ccd-d085-4f8f-9afa-dfda1638beae" xmlns:ns4="c13cbce9-5612-4f48-bd28-012602494252" targetNamespace="http://schemas.microsoft.com/office/2006/metadata/properties" ma:root="true" ma:fieldsID="98d2e0657c4f9f7696623712b4cf4285" ns3:_="" ns4:_="">
    <xsd:import namespace="80765ccd-d085-4f8f-9afa-dfda1638beae"/>
    <xsd:import namespace="c13cbce9-5612-4f48-bd28-01260249425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65ccd-d085-4f8f-9afa-dfda1638bea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cbce9-5612-4f48-bd28-012602494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175231B3-1562-438D-8FC4-D9F3AC0A7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765ccd-d085-4f8f-9afa-dfda1638beae"/>
    <ds:schemaRef ds:uri="c13cbce9-5612-4f48-bd28-0126024942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0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80765ccd-d085-4f8f-9afa-dfda1638beae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c13cbce9-5612-4f48-bd28-012602494252"/>
    <ds:schemaRef ds:uri="http://schemas.microsoft.com/office/2006/metadata/properties"/>
  </ds:schemaRefs>
</ds:datastoreItem>
</file>

<file path=customXml/itemProps60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62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ds2022-template</Template>
  <TotalTime>4526</TotalTime>
  <Words>392</Words>
  <Application>Microsoft Office PowerPoint</Application>
  <PresentationFormat>Widescreen</PresentationFormat>
  <Paragraphs>126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Esri_Corporate_Template-Dark</vt:lpstr>
      <vt:lpstr>ArcGIS API for JavaScript: Web Editing in 2D </vt:lpstr>
      <vt:lpstr>Agenda</vt:lpstr>
      <vt:lpstr>Enable editing on a feature service</vt:lpstr>
      <vt:lpstr>JavaScript API editing basics</vt:lpstr>
      <vt:lpstr>Configurable widgets</vt:lpstr>
      <vt:lpstr>4.23 Editor had a make over</vt:lpstr>
      <vt:lpstr>Editor</vt:lpstr>
      <vt:lpstr>Editor </vt:lpstr>
      <vt:lpstr>Sketch</vt:lpstr>
      <vt:lpstr>Snapping (self and feature)</vt:lpstr>
      <vt:lpstr>Snapping (continued…)</vt:lpstr>
      <vt:lpstr>Snapping (continued…)</vt:lpstr>
      <vt:lpstr>Snapping (Let us show some code)</vt:lpstr>
      <vt:lpstr>Snapping with SketchViewModel and SnappingControls</vt:lpstr>
      <vt:lpstr>Custom Sketch tools</vt:lpstr>
      <vt:lpstr>Sketch &amp; Editor: Improvements to selection and highlight</vt:lpstr>
      <vt:lpstr>Selection &amp; Highlight</vt:lpstr>
      <vt:lpstr>Questions?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Richie Carmichael</dc:creator>
  <cp:lastModifiedBy>Jose Banuelos</cp:lastModifiedBy>
  <cp:revision>57</cp:revision>
  <cp:lastPrinted>2021-08-10T23:54:02Z</cp:lastPrinted>
  <dcterms:created xsi:type="dcterms:W3CDTF">2022-02-23T19:55:28Z</dcterms:created>
  <dcterms:modified xsi:type="dcterms:W3CDTF">2022-03-08T17:32:40Z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0x01010076BD1F43217C9D45BE1AB58386F10EAF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</Properties>
</file>